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80" d="100"/>
          <a:sy n="80" d="100"/>
        </p:scale>
        <p:origin x="-4590" y="-4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22/08/2019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eb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644560" y="11078400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4591" y="8389916"/>
            <a:ext cx="4743449" cy="3283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DCA55D-9E22-40A2-8556-AD2258F2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6401" r="6471"/>
          <a:stretch/>
        </p:blipFill>
        <p:spPr>
          <a:xfrm>
            <a:off x="13844584" y="6958127"/>
            <a:ext cx="4343400" cy="3566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4D39F9-904F-4D76-A8BC-A6210CE75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84" y="5834177"/>
            <a:ext cx="4343400" cy="1123950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>
            <a:off x="13844585" y="6955514"/>
            <a:ext cx="4343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388009" y="5826511"/>
            <a:ext cx="1556698" cy="603459"/>
          </a:xfrm>
          <a:prstGeom prst="borderCallout2">
            <a:avLst>
              <a:gd name="adj1" fmla="val 52314"/>
              <a:gd name="adj2" fmla="val -1700"/>
              <a:gd name="adj3" fmla="val 53146"/>
              <a:gd name="adj4" fmla="val -55929"/>
              <a:gd name="adj5" fmla="val 39806"/>
              <a:gd name="adj6" fmla="val -8789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Cinemática inversa por velocidad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881653" y="5820224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23626"/>
              <a:gd name="adj6" fmla="val 1254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directa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388009" y="6741774"/>
            <a:ext cx="1708370" cy="789318"/>
          </a:xfrm>
          <a:prstGeom prst="borderCallout2">
            <a:avLst>
              <a:gd name="adj1" fmla="val 99891"/>
              <a:gd name="adj2" fmla="val -266"/>
              <a:gd name="adj3" fmla="val 103437"/>
              <a:gd name="adj4" fmla="val -124052"/>
              <a:gd name="adj5" fmla="val 66363"/>
              <a:gd name="adj6" fmla="val -1384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Función del objeto </a:t>
            </a:r>
            <a:r>
              <a:rPr lang="es-NI" sz="1200" b="1" dirty="0" err="1">
                <a:solidFill>
                  <a:prstClr val="black"/>
                </a:solidFill>
              </a:rPr>
              <a:t>Solver</a:t>
            </a:r>
            <a:r>
              <a:rPr lang="es-NI" sz="1200" b="1" dirty="0">
                <a:solidFill>
                  <a:prstClr val="black"/>
                </a:solidFill>
              </a:rPr>
              <a:t> para encontrar la Cinemática inversa.</a:t>
            </a:r>
          </a:p>
        </p:txBody>
      </p:sp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439B20A5-6142-4822-AEE1-FFE6FE270236}"/>
              </a:ext>
            </a:extLst>
          </p:cNvPr>
          <p:cNvSpPr/>
          <p:nvPr/>
        </p:nvSpPr>
        <p:spPr>
          <a:xfrm>
            <a:off x="11881652" y="6647496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-63911"/>
              <a:gd name="adj6" fmla="val 13929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Inversa</a:t>
            </a:r>
          </a:p>
        </p:txBody>
      </p:sp>
    </p:spTree>
    <p:extLst>
      <p:ext uri="{BB962C8B-B14F-4D97-AF65-F5344CB8AC3E}">
        <p14:creationId xmlns:p14="http://schemas.microsoft.com/office/powerpoint/2010/main" val="400582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1489A7-0C4E-47CE-9777-189110F39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11385616" y="10389168"/>
            <a:ext cx="9776214" cy="3849233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558285" y="10992618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337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deseada de la herramienta del robot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462671" y="10885715"/>
            <a:ext cx="3589760" cy="261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894200" y="9204297"/>
            <a:ext cx="1401329" cy="616035"/>
          </a:xfrm>
          <a:prstGeom prst="borderCallout2">
            <a:avLst>
              <a:gd name="adj1" fmla="val 81216"/>
              <a:gd name="adj2" fmla="val 100361"/>
              <a:gd name="adj3" fmla="val 116262"/>
              <a:gd name="adj4" fmla="val 126146"/>
              <a:gd name="adj5" fmla="val 305960"/>
              <a:gd name="adj6" fmla="val 1269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8644808" y="11744813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6492871" y="14152953"/>
            <a:ext cx="1401329" cy="616035"/>
          </a:xfrm>
          <a:prstGeom prst="borderCallout2">
            <a:avLst>
              <a:gd name="adj1" fmla="val 32101"/>
              <a:gd name="adj2" fmla="val 100839"/>
              <a:gd name="adj3" fmla="val -270588"/>
              <a:gd name="adj4" fmla="val 100843"/>
              <a:gd name="adj5" fmla="val -350307"/>
              <a:gd name="adj6" fmla="val 1591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46FA3C4-DC20-456D-874D-2D12EA903F9F}"/>
              </a:ext>
            </a:extLst>
          </p:cNvPr>
          <p:cNvSpPr/>
          <p:nvPr/>
        </p:nvSpPr>
        <p:spPr>
          <a:xfrm>
            <a:off x="9635341" y="130793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115340"/>
              <a:gd name="adj4" fmla="val 100338"/>
              <a:gd name="adj5" fmla="val 134129"/>
              <a:gd name="adj6" fmla="val 1126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los Joints del Robot calculada en KDL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88A64EF-6F47-4C9D-B459-A863D8BE3365}"/>
              </a:ext>
            </a:extLst>
          </p:cNvPr>
          <p:cNvSpPr/>
          <p:nvPr/>
        </p:nvSpPr>
        <p:spPr>
          <a:xfrm>
            <a:off x="11385615" y="13560653"/>
            <a:ext cx="3790994" cy="6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5F0D23-2B0A-4F0F-9ED8-6968158D5626}"/>
              </a:ext>
            </a:extLst>
          </p:cNvPr>
          <p:cNvSpPr/>
          <p:nvPr/>
        </p:nvSpPr>
        <p:spPr>
          <a:xfrm>
            <a:off x="19970815" y="13887660"/>
            <a:ext cx="1191014" cy="3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0071C4E-E587-4CF3-A8B4-B6475420C3D3}"/>
              </a:ext>
            </a:extLst>
          </p:cNvPr>
          <p:cNvSpPr/>
          <p:nvPr/>
        </p:nvSpPr>
        <p:spPr>
          <a:xfrm>
            <a:off x="21357756" y="13709875"/>
            <a:ext cx="1554349" cy="675687"/>
          </a:xfrm>
          <a:prstGeom prst="borderCallout2">
            <a:avLst>
              <a:gd name="adj1" fmla="val 87195"/>
              <a:gd name="adj2" fmla="val 800"/>
              <a:gd name="adj3" fmla="val 77462"/>
              <a:gd name="adj4" fmla="val -12003"/>
              <a:gd name="adj5" fmla="val 78580"/>
              <a:gd name="adj6" fmla="val -287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 de medición dentro del Panel</a:t>
            </a:r>
          </a:p>
        </p:txBody>
      </p:sp>
    </p:spTree>
    <p:extLst>
      <p:ext uri="{BB962C8B-B14F-4D97-AF65-F5344CB8AC3E}">
        <p14:creationId xmlns:p14="http://schemas.microsoft.com/office/powerpoint/2010/main" val="412588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25DC02-3E6C-4826-A470-5E5658D4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513" y="7198548"/>
            <a:ext cx="4733924" cy="4953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4FEB95D-D640-43FB-A44F-86879EEDE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8021256" y="5630895"/>
            <a:ext cx="741181" cy="3946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DE6B0D-EB16-4A4F-9BF4-055B221C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538" y="6030368"/>
            <a:ext cx="3257550" cy="5810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496359-3DAD-4926-9091-68BF15784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7251497" y="5948860"/>
            <a:ext cx="1510940" cy="6301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8C7E6F-8693-47B1-A1E9-70D85C05F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513" y="6575397"/>
            <a:ext cx="4371975" cy="6191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174291" y="6603536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Joints, 3 Grados de Libertad.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00463" y="9432758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F6011-CAD0-4292-B3F5-A2F6CF3A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33"/>
          <a:stretch/>
        </p:blipFill>
        <p:spPr>
          <a:xfrm>
            <a:off x="14028513" y="5644105"/>
            <a:ext cx="4171950" cy="351917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005585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33D5E06E-4C26-4E25-86DD-35CFEA69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b="7632"/>
          <a:stretch/>
        </p:blipFill>
        <p:spPr>
          <a:xfrm>
            <a:off x="15892260" y="6549093"/>
            <a:ext cx="2870177" cy="630196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584922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7188237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2624804" y="5416351"/>
            <a:ext cx="1245512" cy="493607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Cadena a definir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12484267" y="5968917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Cadena Con robot y sus elementos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6017679" y="6659608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861609" y="6524561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3432"/>
              <a:gd name="adj4" fmla="val -181486"/>
              <a:gd name="adj5" fmla="val 61418"/>
              <a:gd name="adj6" fmla="val -2022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Joints de la cadena Cinemática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007020" y="721538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70725"/>
              <a:gd name="adj4" fmla="val -13860"/>
              <a:gd name="adj5" fmla="val 51727"/>
              <a:gd name="adj6" fmla="val -250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Valores de Denavit Hartenberg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8513229" y="7240696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977992" y="6087483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98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ED530EA-4F08-4088-8668-C7F158C9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40" y="5822770"/>
            <a:ext cx="3819525" cy="13243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43C662-19DF-4504-BC93-2FEF5D2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892" y="3866872"/>
            <a:ext cx="4170166" cy="204434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99231" y="6780121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4159405" y="14447209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6625" y="3956050"/>
            <a:ext cx="0" cy="33006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9987455" y="1220268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99231" y="4029812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Denavit – Hartenberg (DH)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99231" y="5822770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1976621" y="11674059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4472171" y="12255147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9936934" y="11101934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C833D2-D2C4-4009-BF8C-E32CE6EED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775" y="3974086"/>
            <a:ext cx="3789913" cy="3295318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124605" y="5768516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5810608" y="4573946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85601"/>
              <a:gd name="adj6" fmla="val -1122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DOF Modelado con DH</a:t>
            </a:r>
          </a:p>
        </p:txBody>
      </p:sp>
    </p:spTree>
    <p:extLst>
      <p:ext uri="{BB962C8B-B14F-4D97-AF65-F5344CB8AC3E}">
        <p14:creationId xmlns:p14="http://schemas.microsoft.com/office/powerpoint/2010/main" val="71431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279FDE8-4C1A-4EB2-AD6B-66E1540AB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42470" r="66081" b="30855"/>
          <a:stretch/>
        </p:blipFill>
        <p:spPr>
          <a:xfrm>
            <a:off x="8092498" y="5449045"/>
            <a:ext cx="3789913" cy="19513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EECB36-D7B8-4FCE-B53F-2293DD5E3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>
          <a:xfrm>
            <a:off x="8044743" y="3945794"/>
            <a:ext cx="3906155" cy="1536320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09404" y="7092347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241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34959" y="4097919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(DH) IRB120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68066" y="6152762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098815" y="5482113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1CF503C-463C-4A85-8A04-A2B6FB1AF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7" r="13033"/>
          <a:stretch/>
        </p:blipFill>
        <p:spPr>
          <a:xfrm>
            <a:off x="11930166" y="3956050"/>
            <a:ext cx="3024452" cy="34443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C0FE98F-0D9E-4DC9-B9B8-22FCDA044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r="63623"/>
          <a:stretch/>
        </p:blipFill>
        <p:spPr>
          <a:xfrm>
            <a:off x="14937143" y="3945794"/>
            <a:ext cx="1310181" cy="344431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4918442" y="3294588"/>
            <a:ext cx="1337557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174272"/>
              <a:gd name="adj6" fmla="val -12215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ABB de 6  DOF Modelado con DH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60CD17A-0848-4537-B4F1-243AD29FAF94}"/>
              </a:ext>
            </a:extLst>
          </p:cNvPr>
          <p:cNvCxnSpPr>
            <a:cxnSpLocks/>
          </p:cNvCxnSpPr>
          <p:nvPr/>
        </p:nvCxnSpPr>
        <p:spPr>
          <a:xfrm flipV="1">
            <a:off x="1495276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176BC354-DB01-4EA5-9527-0A34701A3077}"/>
              </a:ext>
            </a:extLst>
          </p:cNvPr>
          <p:cNvSpPr/>
          <p:nvPr/>
        </p:nvSpPr>
        <p:spPr>
          <a:xfrm>
            <a:off x="14998159" y="6795084"/>
            <a:ext cx="1296622" cy="616035"/>
          </a:xfrm>
          <a:prstGeom prst="borderCallout2">
            <a:avLst>
              <a:gd name="adj1" fmla="val -2336"/>
              <a:gd name="adj2" fmla="val 82151"/>
              <a:gd name="adj3" fmla="val -95416"/>
              <a:gd name="adj4" fmla="val 82944"/>
              <a:gd name="adj5" fmla="val -198752"/>
              <a:gd name="adj6" fmla="val 518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Cinemática Directa del modelo</a:t>
            </a:r>
          </a:p>
        </p:txBody>
      </p:sp>
    </p:spTree>
    <p:extLst>
      <p:ext uri="{BB962C8B-B14F-4D97-AF65-F5344CB8AC3E}">
        <p14:creationId xmlns:p14="http://schemas.microsoft.com/office/powerpoint/2010/main" val="333252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12A119-07D6-486E-B94D-0E228203A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32220" r="33386" b="5621"/>
          <a:stretch/>
        </p:blipFill>
        <p:spPr>
          <a:xfrm>
            <a:off x="9706708" y="3782821"/>
            <a:ext cx="8043372" cy="454711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</p:spTree>
    <p:extLst>
      <p:ext uri="{BB962C8B-B14F-4D97-AF65-F5344CB8AC3E}">
        <p14:creationId xmlns:p14="http://schemas.microsoft.com/office/powerpoint/2010/main" val="179558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F6725F-121C-4DFA-B1DF-99D43096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02" y="4149409"/>
            <a:ext cx="49339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6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FC9A59-16CF-451C-88A8-40B48594BA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133" y="2330058"/>
            <a:ext cx="7897527" cy="45820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250962" y="5816351"/>
            <a:ext cx="1424496" cy="630196"/>
          </a:xfrm>
          <a:prstGeom prst="borderCallout2">
            <a:avLst>
              <a:gd name="adj1" fmla="val -370"/>
              <a:gd name="adj2" fmla="val 73850"/>
              <a:gd name="adj3" fmla="val -45119"/>
              <a:gd name="adj4" fmla="val 73332"/>
              <a:gd name="adj5" fmla="val -85691"/>
              <a:gd name="adj6" fmla="val 395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Reuleaux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9754037" y="2929883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4550"/>
              <a:gd name="adj6" fmla="val 1549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Tópicos Control de Joints del Robot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9549310" y="4694659"/>
            <a:ext cx="1424496" cy="687166"/>
          </a:xfrm>
          <a:prstGeom prst="borderCallout2">
            <a:avLst>
              <a:gd name="adj1" fmla="val -695"/>
              <a:gd name="adj2" fmla="val 99781"/>
              <a:gd name="adj3" fmla="val -5230"/>
              <a:gd name="adj4" fmla="val 119380"/>
              <a:gd name="adj5" fmla="val -54337"/>
              <a:gd name="adj6" fmla="val 1283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de actualización de estado de los Joints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4550D2DC-65B9-4564-AF6B-AAB345DF234A}"/>
              </a:ext>
            </a:extLst>
          </p:cNvPr>
          <p:cNvSpPr/>
          <p:nvPr/>
        </p:nvSpPr>
        <p:spPr>
          <a:xfrm>
            <a:off x="11238280" y="5759381"/>
            <a:ext cx="1715719" cy="687166"/>
          </a:xfrm>
          <a:prstGeom prst="borderCallout2">
            <a:avLst>
              <a:gd name="adj1" fmla="val 81193"/>
              <a:gd name="adj2" fmla="val 99781"/>
              <a:gd name="adj3" fmla="val 53262"/>
              <a:gd name="adj4" fmla="val 148301"/>
              <a:gd name="adj5" fmla="val -93819"/>
              <a:gd name="adj6" fmla="val 16934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Nodo Interfaz GUI de Matemática y Cinemática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6D361A66-516B-4AEA-987C-C37206648930}"/>
              </a:ext>
            </a:extLst>
          </p:cNvPr>
          <p:cNvSpPr/>
          <p:nvPr/>
        </p:nvSpPr>
        <p:spPr>
          <a:xfrm>
            <a:off x="16963210" y="4379561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97674"/>
              <a:gd name="adj6" fmla="val -6128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Tópico con Espacio de Trabajo (Reuleaux)</a:t>
            </a:r>
          </a:p>
        </p:txBody>
      </p:sp>
    </p:spTree>
    <p:extLst>
      <p:ext uri="{BB962C8B-B14F-4D97-AF65-F5344CB8AC3E}">
        <p14:creationId xmlns:p14="http://schemas.microsoft.com/office/powerpoint/2010/main" val="135164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7463FE-FC5B-4324-9D85-3253057E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59" y="4466824"/>
            <a:ext cx="7458075" cy="187642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6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668892" y="5089938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-70413"/>
              <a:gd name="adj6" fmla="val -19490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a Lanzar con el mundo de Gazebo.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634180" y="5033132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15570"/>
              <a:gd name="adj6" fmla="val 15441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Carga del modelo IRB120 a la celda de trabajo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7668892" y="5901556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247492"/>
              <a:gd name="adj5" fmla="val 42629"/>
              <a:gd name="adj6" fmla="val -2710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con configuraciones del Plugin </a:t>
            </a:r>
            <a:r>
              <a:rPr lang="es-NI" sz="1200" b="1" dirty="0" err="1">
                <a:solidFill>
                  <a:prstClr val="black"/>
                </a:solidFill>
              </a:rPr>
              <a:t>ros_control</a:t>
            </a:r>
            <a:r>
              <a:rPr lang="es-NI" sz="1200" b="1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321DDA-66AB-4132-B9EB-291A128D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22" y="4666848"/>
            <a:ext cx="41910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82C3B0-C097-453A-88B2-EC26D529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736" y="6819899"/>
            <a:ext cx="7115175" cy="1609725"/>
          </a:xfrm>
          <a:prstGeom prst="rect">
            <a:avLst/>
          </a:prstGeom>
        </p:spPr>
      </p:pic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7630880" y="6544451"/>
            <a:ext cx="1245512" cy="743808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03618"/>
              <a:gd name="adj6" fmla="val 17582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Servicio de ROS con parámetro PID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11656161-BA47-4851-8D16-88AA6BA00DDD}"/>
              </a:ext>
            </a:extLst>
          </p:cNvPr>
          <p:cNvSpPr/>
          <p:nvPr/>
        </p:nvSpPr>
        <p:spPr>
          <a:xfrm>
            <a:off x="16244396" y="7309663"/>
            <a:ext cx="1424496" cy="630196"/>
          </a:xfrm>
          <a:prstGeom prst="borderCallout2">
            <a:avLst>
              <a:gd name="adj1" fmla="val 77074"/>
              <a:gd name="adj2" fmla="val -217"/>
              <a:gd name="adj3" fmla="val 76970"/>
              <a:gd name="adj4" fmla="val -63834"/>
              <a:gd name="adj5" fmla="val 16430"/>
              <a:gd name="adj6" fmla="val -909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Objetos en C++ con Información del PID a Configurar.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781C81C7-FE5C-46D1-83B9-65DB887BA17A}"/>
              </a:ext>
            </a:extLst>
          </p:cNvPr>
          <p:cNvSpPr/>
          <p:nvPr/>
        </p:nvSpPr>
        <p:spPr>
          <a:xfrm>
            <a:off x="7630880" y="7685816"/>
            <a:ext cx="1245512" cy="743808"/>
          </a:xfrm>
          <a:prstGeom prst="borderCallout2">
            <a:avLst>
              <a:gd name="adj1" fmla="val 80821"/>
              <a:gd name="adj2" fmla="val 99781"/>
              <a:gd name="adj3" fmla="val 80535"/>
              <a:gd name="adj4" fmla="val 130857"/>
              <a:gd name="adj5" fmla="val 16539"/>
              <a:gd name="adj6" fmla="val 1941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Respuesta del servicio</a:t>
            </a:r>
          </a:p>
        </p:txBody>
      </p:sp>
    </p:spTree>
    <p:extLst>
      <p:ext uri="{BB962C8B-B14F-4D97-AF65-F5344CB8AC3E}">
        <p14:creationId xmlns:p14="http://schemas.microsoft.com/office/powerpoint/2010/main" val="2830612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712C72B8-9E0A-4FA9-9B71-046A2131C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11533"/>
              </p:ext>
            </p:extLst>
          </p:nvPr>
        </p:nvGraphicFramePr>
        <p:xfrm>
          <a:off x="12719957" y="8576861"/>
          <a:ext cx="10858500" cy="46329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9286">
                  <a:extLst>
                    <a:ext uri="{9D8B030D-6E8A-4147-A177-3AD203B41FA5}">
                      <a16:colId xmlns:a16="http://schemas.microsoft.com/office/drawing/2014/main" val="1062269808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941140426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107659940"/>
                    </a:ext>
                  </a:extLst>
                </a:gridCol>
                <a:gridCol w="2547257">
                  <a:extLst>
                    <a:ext uri="{9D8B030D-6E8A-4147-A177-3AD203B41FA5}">
                      <a16:colId xmlns:a16="http://schemas.microsoft.com/office/drawing/2014/main" val="988102534"/>
                    </a:ext>
                  </a:extLst>
                </a:gridCol>
              </a:tblGrid>
              <a:tr h="259188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48028"/>
                  </a:ext>
                </a:extLst>
              </a:tr>
              <a:tr h="2041071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80681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95B3545D-F9F8-42F6-9735-3F00263BAAF0}"/>
              </a:ext>
            </a:extLst>
          </p:cNvPr>
          <p:cNvSpPr txBox="1"/>
          <p:nvPr/>
        </p:nvSpPr>
        <p:spPr>
          <a:xfrm>
            <a:off x="13214608" y="8510739"/>
            <a:ext cx="154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n-US" sz="2000" b="1" dirty="0" err="1"/>
              <a:t>Scara</a:t>
            </a:r>
            <a:endParaRPr lang="es-ES" sz="20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9A9309-80CE-4DBF-9D36-BD4F7771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t="13267" r="15946" b="10047"/>
          <a:stretch/>
        </p:blipFill>
        <p:spPr>
          <a:xfrm>
            <a:off x="15219403" y="8863422"/>
            <a:ext cx="2593620" cy="22559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9E082E4-8AD3-4CB0-A95F-94598CD06700}"/>
              </a:ext>
            </a:extLst>
          </p:cNvPr>
          <p:cNvSpPr txBox="1"/>
          <p:nvPr/>
        </p:nvSpPr>
        <p:spPr>
          <a:xfrm>
            <a:off x="15124012" y="8515658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Cilíndrico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878E741-8886-45EE-B48F-E6FC337401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12811" r="8959" b="10047"/>
          <a:stretch/>
        </p:blipFill>
        <p:spPr>
          <a:xfrm>
            <a:off x="18021532" y="8861919"/>
            <a:ext cx="2909829" cy="22544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4AD7075-5009-4768-BD6F-39C9C54A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68" t="29636" r="18686" b="14751"/>
          <a:stretch/>
        </p:blipFill>
        <p:spPr>
          <a:xfrm>
            <a:off x="12812734" y="8863422"/>
            <a:ext cx="2281318" cy="22544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20498BF-F50E-4C47-B83E-6222EBA2F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5392" y="11232192"/>
            <a:ext cx="2278621" cy="190177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FB0449A-585F-4246-B4E7-B397A140B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6890" y="11264850"/>
            <a:ext cx="2098645" cy="183945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E097C73-EA1B-42BB-8A18-F6A8028EC1FA}"/>
              </a:ext>
            </a:extLst>
          </p:cNvPr>
          <p:cNvSpPr txBox="1"/>
          <p:nvPr/>
        </p:nvSpPr>
        <p:spPr>
          <a:xfrm>
            <a:off x="18239108" y="8530621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Cartesiano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4092066-6433-4839-BA01-3CF8594D83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137"/>
          <a:stretch/>
        </p:blipFill>
        <p:spPr>
          <a:xfrm>
            <a:off x="18277173" y="11232192"/>
            <a:ext cx="2278621" cy="187569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29B4CB7-A050-49E7-AC3D-B448773C92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71599" y="11250312"/>
            <a:ext cx="2343530" cy="18394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C6F5E29-748E-4B60-A9A2-4CD8A4CC7B3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8965" r="23141" b="10047"/>
          <a:stretch/>
        </p:blipFill>
        <p:spPr>
          <a:xfrm>
            <a:off x="21087928" y="8861919"/>
            <a:ext cx="2417263" cy="2254466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686A86A4-0842-4D3E-8ECF-F6BBC002CBBF}"/>
              </a:ext>
            </a:extLst>
          </p:cNvPr>
          <p:cNvSpPr txBox="1"/>
          <p:nvPr/>
        </p:nvSpPr>
        <p:spPr>
          <a:xfrm>
            <a:off x="20974059" y="8519335"/>
            <a:ext cx="259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Robot </a:t>
            </a:r>
            <a:r>
              <a:rPr lang="es-NI" sz="2000" b="1" dirty="0"/>
              <a:t>Antropomórfico</a:t>
            </a:r>
          </a:p>
        </p:txBody>
      </p:sp>
    </p:spTree>
    <p:extLst>
      <p:ext uri="{BB962C8B-B14F-4D97-AF65-F5344CB8AC3E}">
        <p14:creationId xmlns:p14="http://schemas.microsoft.com/office/powerpoint/2010/main" val="28739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9" grpId="0"/>
      <p:bldP spid="19" grpId="1"/>
      <p:bldP spid="26" grpId="0"/>
      <p:bldP spid="2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6E7A5FE-37FD-48F7-9F8D-C0990827E56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8" t="17718"/>
          <a:stretch/>
        </p:blipFill>
        <p:spPr bwMode="auto">
          <a:xfrm>
            <a:off x="15507221" y="9113361"/>
            <a:ext cx="5185841" cy="35660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BEAD9B1-87DC-426C-9030-F98F4E3EF9E5}"/>
              </a:ext>
            </a:extLst>
          </p:cNvPr>
          <p:cNvSpPr txBox="1"/>
          <p:nvPr/>
        </p:nvSpPr>
        <p:spPr>
          <a:xfrm>
            <a:off x="18834268" y="9698862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12D88A-9E22-4EE3-A56E-936FA29F9E95}"/>
              </a:ext>
            </a:extLst>
          </p:cNvPr>
          <p:cNvSpPr txBox="1"/>
          <p:nvPr/>
        </p:nvSpPr>
        <p:spPr>
          <a:xfrm>
            <a:off x="19419387" y="9113361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3353E6-A5EA-4316-B973-B044F73AE4E4}"/>
              </a:ext>
            </a:extLst>
          </p:cNvPr>
          <p:cNvSpPr txBox="1"/>
          <p:nvPr/>
        </p:nvSpPr>
        <p:spPr>
          <a:xfrm>
            <a:off x="19763665" y="989891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  <p:sp>
        <p:nvSpPr>
          <p:cNvPr id="8" name="Flecha: curvada hacia la derecha 7">
            <a:extLst>
              <a:ext uri="{FF2B5EF4-FFF2-40B4-BE49-F238E27FC236}">
                <a16:creationId xmlns:a16="http://schemas.microsoft.com/office/drawing/2014/main" id="{57EE2131-71CF-4CE9-887C-78570F8202B3}"/>
              </a:ext>
            </a:extLst>
          </p:cNvPr>
          <p:cNvSpPr/>
          <p:nvPr/>
        </p:nvSpPr>
        <p:spPr>
          <a:xfrm>
            <a:off x="16016287" y="10860066"/>
            <a:ext cx="705960" cy="588723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6CB0F5-8409-4E32-A3BD-D569AD4B82B8}"/>
              </a:ext>
            </a:extLst>
          </p:cNvPr>
          <p:cNvSpPr txBox="1"/>
          <p:nvPr/>
        </p:nvSpPr>
        <p:spPr>
          <a:xfrm>
            <a:off x="16016287" y="10528306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30º</a:t>
            </a:r>
            <a:endParaRPr lang="es-ES" sz="2000" b="1" dirty="0">
              <a:solidFill>
                <a:srgbClr val="FFFF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82AB851-2855-4448-9863-698256BF0DA0}"/>
              </a:ext>
            </a:extLst>
          </p:cNvPr>
          <p:cNvSpPr txBox="1"/>
          <p:nvPr/>
        </p:nvSpPr>
        <p:spPr>
          <a:xfrm>
            <a:off x="16193739" y="11580494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{B}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0E38D9-495B-4BA2-9A6F-7AA6C0939001}"/>
              </a:ext>
            </a:extLst>
          </p:cNvPr>
          <p:cNvSpPr txBox="1"/>
          <p:nvPr/>
        </p:nvSpPr>
        <p:spPr>
          <a:xfrm>
            <a:off x="19482072" y="9557132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{A}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20" name="Marcador de contenido 3">
            <a:extLst>
              <a:ext uri="{FF2B5EF4-FFF2-40B4-BE49-F238E27FC236}">
                <a16:creationId xmlns:a16="http://schemas.microsoft.com/office/drawing/2014/main" id="{D9563D2A-D32C-4FCB-AD18-C29A8013EAC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62659" r="59580" b="1662"/>
          <a:stretch/>
        </p:blipFill>
        <p:spPr bwMode="auto">
          <a:xfrm>
            <a:off x="9068845" y="9113360"/>
            <a:ext cx="939452" cy="1546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649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5F548-0066-4B5E-AC77-80935E53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6B805C6-81AE-424F-A195-752CC904C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0994" y="7754442"/>
            <a:ext cx="3834378" cy="36329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E1E630-55DB-4485-97B6-4F0F7FA1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46" y="8897769"/>
            <a:ext cx="6134602" cy="17742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8A440C-7620-4358-886A-AFA95DA18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983" y="11387418"/>
            <a:ext cx="3834378" cy="28991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4A701E-43FE-4CC1-B4F0-AFB2AF516D59}"/>
              </a:ext>
            </a:extLst>
          </p:cNvPr>
          <p:cNvSpPr txBox="1"/>
          <p:nvPr/>
        </p:nvSpPr>
        <p:spPr>
          <a:xfrm>
            <a:off x="10971045" y="12809174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l1</a:t>
            </a:r>
            <a:endParaRPr lang="es-ES" sz="2000" b="1" dirty="0">
              <a:solidFill>
                <a:srgbClr val="FFFF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C29B58-8547-4B41-9D93-9285CD835A8F}"/>
              </a:ext>
            </a:extLst>
          </p:cNvPr>
          <p:cNvPicPr/>
          <p:nvPr/>
        </p:nvPicPr>
        <p:blipFill rotWithShape="1">
          <a:blip r:embed="rId6"/>
          <a:srcRect l="41406" t="16152" r="15392" b="9354"/>
          <a:stretch/>
        </p:blipFill>
        <p:spPr>
          <a:xfrm>
            <a:off x="14286972" y="11160624"/>
            <a:ext cx="3368842" cy="31259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8B77DB7-B774-4366-ADC1-919059F14285}"/>
              </a:ext>
            </a:extLst>
          </p:cNvPr>
          <p:cNvSpPr txBox="1"/>
          <p:nvPr/>
        </p:nvSpPr>
        <p:spPr>
          <a:xfrm>
            <a:off x="10971046" y="11712099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l2</a:t>
            </a:r>
            <a:endParaRPr lang="es-ES" sz="2000" b="1" dirty="0">
              <a:solidFill>
                <a:srgbClr val="FFFF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4CFA3A-79A0-4510-BEB5-3E9E8537E3A1}"/>
              </a:ext>
            </a:extLst>
          </p:cNvPr>
          <p:cNvSpPr txBox="1"/>
          <p:nvPr/>
        </p:nvSpPr>
        <p:spPr>
          <a:xfrm>
            <a:off x="12415450" y="12164122"/>
            <a:ext cx="74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l3</a:t>
            </a:r>
            <a:endParaRPr lang="es-E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1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4294</TotalTime>
  <Words>1027</Words>
  <Application>Microsoft Office PowerPoint</Application>
  <PresentationFormat>Personalizado</PresentationFormat>
  <Paragraphs>249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134</cp:revision>
  <dcterms:created xsi:type="dcterms:W3CDTF">2019-01-20T17:33:17Z</dcterms:created>
  <dcterms:modified xsi:type="dcterms:W3CDTF">2019-08-22T12:53:42Z</dcterms:modified>
</cp:coreProperties>
</file>